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1"/>
  </p:notesMasterIdLst>
  <p:sldIdLst>
    <p:sldId id="256" r:id="rId2"/>
    <p:sldId id="265" r:id="rId3"/>
    <p:sldId id="271" r:id="rId4"/>
    <p:sldId id="272" r:id="rId5"/>
    <p:sldId id="282" r:id="rId6"/>
    <p:sldId id="274" r:id="rId7"/>
    <p:sldId id="276" r:id="rId8"/>
    <p:sldId id="280" r:id="rId9"/>
    <p:sldId id="263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9DE22B-485E-4ED6-8565-831213B6C878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A8D3A39-EE4A-4B09-BF13-AFFAA4F5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9C54-2D25-4BE2-A39A-C0A33E3F3A88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86227-4424-4665-B427-35EA98753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360C-A9EC-4EDB-828F-C36A1AEF272D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171D-7BB1-46D7-AEC7-DE112E1FE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DA66-620A-4D09-82DF-8506F2DF31D2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FC5F-D1EE-4AAD-A6FA-A27E02EDD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0C10-F6C4-4896-8719-31D6A048765C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2739D-D976-4A37-8BCF-1EF6AB471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1CEE-92A2-468C-AC9F-E80A599A274D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88E1-261C-42BD-9473-BBDED8C69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14EA8-5FF0-4CF9-AB02-2BE8FAFD7025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B641-5743-4DF2-87C8-B214DEE18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6CEB-722A-497C-9246-4D8B1EDB9F7C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552A-A2B3-4C70-9CA3-E3B73E34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1D4E-4C94-4E73-8BA2-33527E2DEEA4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56DA-21EF-45BF-A0BE-1BC8C716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4B78-A954-4E63-8BBE-5E21D09FD612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0AB7-C661-4F89-9BD8-1E0A3850B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B2C0A-BF63-4D1F-861D-35BA5B9E3B2D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CDEF-FDD9-4C6E-95DC-3F1D503FF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7951-2E1C-4D4D-BD08-66CDFB3578B6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68B9-EAF6-4E61-AC90-7E1C94179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B1FA2-BCB2-4EF7-AD50-3F4D01976BD8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A088-3C26-4590-A2EA-F82629EDA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E283-BDF8-4147-8DD9-2C635B9824CA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68F4D-7E1D-455F-AC11-01B77A64F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F861B-0195-485F-B273-D7B4EA24663B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72513-DE8A-4954-BFB8-D99CB2D9E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A28F1-2BC7-4070-9E2A-77EEEE46FB41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9F49-ABA9-40E3-882D-D70BE5E7A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9C4A4-4BE1-43A5-A384-32D7FCDB29A0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B1C0F-927D-45A8-9DC4-F8E82D1BD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536B-ADAE-44A8-85C5-648BE433AE77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61C2-C01A-4E7D-8817-0CF988AF8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A4BC49-9086-490F-AB6D-6A2888B35FE0}" type="datetimeFigureOut">
              <a:rPr lang="ru-RU"/>
              <a:pPr>
                <a:defRPr/>
              </a:pPr>
              <a:t>30.06.2018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8959FC-69BA-420E-8950-C669E7E83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c97a230dfd0e2350d068397e15a482fd&amp;n=13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" y="0"/>
            <a:ext cx="9411285" cy="3671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716088" y="801688"/>
            <a:ext cx="6203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w Cen MT" pitchFamily="34" charset="0"/>
              </a:rPr>
              <a:t>АНАЛИЗ И УПРАВЛЕНИЕ ОБОРОТНЫМИ АКТИВАМИ </a:t>
            </a:r>
            <a:endParaRPr lang="ru-RU" sz="2400">
              <a:solidFill>
                <a:srgbClr val="C00000"/>
              </a:solidFill>
              <a:latin typeface="Tw Cen MT" pitchFamily="34" charset="0"/>
            </a:endParaRPr>
          </a:p>
          <a:p>
            <a:pPr algn="ctr"/>
            <a:r>
              <a:rPr lang="ru-RU" sz="2400" b="1">
                <a:solidFill>
                  <a:srgbClr val="C00000"/>
                </a:solidFill>
                <a:latin typeface="Tw Cen MT" pitchFamily="34" charset="0"/>
              </a:rPr>
              <a:t>КОМПАНИИ</a:t>
            </a:r>
            <a:endParaRPr lang="ru-RU" sz="2400">
              <a:solidFill>
                <a:srgbClr val="C00000"/>
              </a:solidFill>
              <a:latin typeface="Tw Cen MT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s://im0-tub-ru.yandex.net/i?id=b90d4f0b67cce6e3b1cb21553ce8f9c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5" y="3679825"/>
            <a:ext cx="54070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https://im0-tub-ru.yandex.net/i?id=b90d4f0b67cce6e3b1cb21553ce8f9c2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0" y="263525"/>
            <a:ext cx="634682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248150" y="561975"/>
            <a:ext cx="507841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 исследования 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оптимизация оборотных активов АО «Волга»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3911600" y="3857625"/>
            <a:ext cx="472598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 по управлению оборотными активами АО «Волга»</a:t>
            </a:r>
          </a:p>
          <a:p>
            <a:pPr algn="just"/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методы анализа и управления оборотными активами</a:t>
            </a:r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Диаграмма 5"/>
          <p:cNvGraphicFramePr>
            <a:graphicFrameLocks/>
          </p:cNvGraphicFramePr>
          <p:nvPr/>
        </p:nvGraphicFramePr>
        <p:xfrm>
          <a:off x="498475" y="174625"/>
          <a:ext cx="9934575" cy="6361113"/>
        </p:xfrm>
        <a:graphic>
          <a:graphicData uri="http://schemas.openxmlformats.org/presentationml/2006/ole">
            <p:oleObj spid="_x0000_s21506" r:id="rId3" imgW="9931245" imgH="635867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168275"/>
            <a:ext cx="118729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C00000"/>
                </a:solidFill>
                <a:latin typeface="Tw Cen MT" pitchFamily="34" charset="0"/>
              </a:rPr>
              <a:t>Анализ состава и структуры оборотных средств АО «Волга»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34975" y="1489075"/>
          <a:ext cx="10693218" cy="487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586618">
                  <a:extLst>
                    <a:ext uri="{9D8B030D-6E8A-4147-A177-3AD203B41FA5}"/>
                  </a:extLst>
                </a:gridCol>
                <a:gridCol w="2086687">
                  <a:extLst>
                    <a:ext uri="{9D8B030D-6E8A-4147-A177-3AD203B41FA5}"/>
                  </a:extLst>
                </a:gridCol>
                <a:gridCol w="1336652">
                  <a:extLst>
                    <a:ext uri="{9D8B030D-6E8A-4147-A177-3AD203B41FA5}"/>
                  </a:extLst>
                </a:gridCol>
                <a:gridCol w="1336652">
                  <a:extLst>
                    <a:ext uri="{9D8B030D-6E8A-4147-A177-3AD203B41FA5}"/>
                  </a:extLst>
                </a:gridCol>
                <a:gridCol w="1336652">
                  <a:extLst>
                    <a:ext uri="{9D8B030D-6E8A-4147-A177-3AD203B41FA5}"/>
                  </a:extLst>
                </a:gridCol>
                <a:gridCol w="1044630">
                  <a:extLst>
                    <a:ext uri="{9D8B030D-6E8A-4147-A177-3AD203B41FA5}"/>
                  </a:extLst>
                </a:gridCol>
                <a:gridCol w="1628675">
                  <a:extLst>
                    <a:ext uri="{9D8B030D-6E8A-4147-A177-3AD203B41FA5}"/>
                  </a:extLst>
                </a:gridCol>
                <a:gridCol w="1336652">
                  <a:extLst>
                    <a:ext uri="{9D8B030D-6E8A-4147-A177-3AD203B41FA5}"/>
                  </a:extLst>
                </a:gridCol>
              </a:tblGrid>
              <a:tr h="214636"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 row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Оборотные средства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Изменение за 2016-2017 гг.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58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Тыс. руб.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% к итогу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Тыс. руб.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 % к итогу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Абс. откл., тыс. руб.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Отн. откл., %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21463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Запасы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1988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63,3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- 230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89,6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70239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НДС по приобретенным ценностям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2,9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3,3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45851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Дебиторская задолженность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1042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29,5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629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20,1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- 413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60,4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45851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Денежные средства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2,7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7,9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+ 151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255,7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70239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Прочие оборотные активы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0,2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5,4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+163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2137,5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  <a:tr h="21463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3535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3140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- 395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88,8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0" marR="6097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Диаграмма 1"/>
          <p:cNvGraphicFramePr>
            <a:graphicFrameLocks/>
          </p:cNvGraphicFramePr>
          <p:nvPr/>
        </p:nvGraphicFramePr>
        <p:xfrm>
          <a:off x="76200" y="-50800"/>
          <a:ext cx="11214100" cy="6727825"/>
        </p:xfrm>
        <a:graphic>
          <a:graphicData uri="http://schemas.openxmlformats.org/presentationml/2006/ole">
            <p:oleObj spid="_x0000_s23554" r:id="rId3" imgW="11217612" imgH="672447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041400" y="0"/>
            <a:ext cx="10044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u="sng">
                <a:solidFill>
                  <a:srgbClr val="C00000"/>
                </a:solidFill>
                <a:latin typeface="Times New Roman" pitchFamily="18" charset="0"/>
                <a:cs typeface="Calibri" pitchFamily="34" charset="0"/>
              </a:rPr>
              <a:t>Основные показатели оценки эффективности оборотных средств</a:t>
            </a:r>
            <a:endParaRPr lang="ru-RU" sz="5400" b="1" u="sng">
              <a:solidFill>
                <a:srgbClr val="C0000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2457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1073150"/>
            <a:ext cx="8609012" cy="574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yosu.ru/wp-content/uploads/2016/3/claris-border-tv-mix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213" y="0"/>
            <a:ext cx="68373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0"/>
          <p:cNvSpPr>
            <a:spLocks noChangeArrowheads="1"/>
          </p:cNvSpPr>
          <p:nvPr/>
        </p:nvSpPr>
        <p:spPr bwMode="auto">
          <a:xfrm>
            <a:off x="2311400" y="106363"/>
            <a:ext cx="6096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Calibri" pitchFamily="34" charset="0"/>
              </a:rPr>
              <a:t>Мероприятия по совершенствованию управления оборотными средствами</a:t>
            </a:r>
            <a:endParaRPr lang="ru-RU" sz="2800" b="1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25604" name="Picture 2" descr="http://myosu.ru/wp-content/uploads/2016/3/claris-border-tv-mix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963" y="1911350"/>
            <a:ext cx="45894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" descr="http://myosu.ru/wp-content/uploads/2016/3/claris-border-tv-mix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7213" y="1922463"/>
            <a:ext cx="458311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520700" y="2095500"/>
            <a:ext cx="3938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w Cen MT" pitchFamily="34" charset="0"/>
              </a:rPr>
              <a:t>Снижение товарно-материальных ценностей до оптимальных запасов</a:t>
            </a:r>
          </a:p>
        </p:txBody>
      </p:sp>
      <p:sp>
        <p:nvSpPr>
          <p:cNvPr id="25607" name="TextBox 11"/>
          <p:cNvSpPr txBox="1">
            <a:spLocks noChangeArrowheads="1"/>
          </p:cNvSpPr>
          <p:nvPr/>
        </p:nvSpPr>
        <p:spPr bwMode="auto">
          <a:xfrm>
            <a:off x="7340600" y="2305050"/>
            <a:ext cx="3938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w Cen MT" pitchFamily="34" charset="0"/>
              </a:rPr>
              <a:t>Оптимизация дебиторской задолженности</a:t>
            </a:r>
          </a:p>
        </p:txBody>
      </p:sp>
      <p:sp>
        <p:nvSpPr>
          <p:cNvPr id="25608" name="Прямоугольник 3"/>
          <p:cNvSpPr>
            <a:spLocks noChangeArrowheads="1"/>
          </p:cNvSpPr>
          <p:nvPr/>
        </p:nvSpPr>
        <p:spPr bwMode="auto">
          <a:xfrm>
            <a:off x="6513513" y="3944938"/>
            <a:ext cx="55276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Tw Cen MT" pitchFamily="34" charset="0"/>
              <a:buAutoNum type="arabicPeriod"/>
            </a:pPr>
            <a:r>
              <a:rPr lang="ru-RU" sz="2200" b="1">
                <a:latin typeface="Times New Roman" pitchFamily="18" charset="0"/>
                <a:cs typeface="Calibri" pitchFamily="34" charset="0"/>
              </a:rPr>
              <a:t>Эффективное введение телефонных переговоров с должниками;</a:t>
            </a:r>
          </a:p>
          <a:p>
            <a:pPr marL="342900" indent="-342900" algn="just">
              <a:buFont typeface="Tw Cen MT" pitchFamily="34" charset="0"/>
              <a:buAutoNum type="arabicPeriod"/>
            </a:pPr>
            <a:r>
              <a:rPr lang="ru-RU" sz="2200" b="1">
                <a:latin typeface="Times New Roman" pitchFamily="18" charset="0"/>
                <a:cs typeface="Calibri" pitchFamily="34" charset="0"/>
              </a:rPr>
              <a:t>Рассылка письменного уведомления;</a:t>
            </a:r>
          </a:p>
          <a:p>
            <a:pPr marL="342900" indent="-342900" algn="just">
              <a:buFont typeface="Tw Cen MT" pitchFamily="34" charset="0"/>
              <a:buAutoNum type="arabicPeriod"/>
            </a:pPr>
            <a:r>
              <a:rPr lang="ru-RU" sz="2200" b="1">
                <a:latin typeface="Times New Roman" pitchFamily="18" charset="0"/>
                <a:cs typeface="Calibri" pitchFamily="34" charset="0"/>
              </a:rPr>
              <a:t>Прекращение обслуживания клиента;</a:t>
            </a:r>
          </a:p>
          <a:p>
            <a:pPr marL="342900" indent="-342900" algn="just">
              <a:buFont typeface="Tw Cen MT" pitchFamily="34" charset="0"/>
              <a:buAutoNum type="arabicPeriod"/>
            </a:pPr>
            <a:r>
              <a:rPr lang="ru-RU" sz="2200" b="1">
                <a:latin typeface="Times New Roman" pitchFamily="18" charset="0"/>
                <a:cs typeface="Calibri" pitchFamily="34" charset="0"/>
              </a:rPr>
              <a:t>Обращение в суд.</a:t>
            </a:r>
          </a:p>
        </p:txBody>
      </p:sp>
      <p:sp>
        <p:nvSpPr>
          <p:cNvPr id="25609" name="Прямоугольник 4"/>
          <p:cNvSpPr>
            <a:spLocks noChangeArrowheads="1"/>
          </p:cNvSpPr>
          <p:nvPr/>
        </p:nvSpPr>
        <p:spPr bwMode="auto">
          <a:xfrm>
            <a:off x="249238" y="3714750"/>
            <a:ext cx="56594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ru-RU" sz="2200" b="1">
                <a:latin typeface="Times New Roman" pitchFamily="18" charset="0"/>
                <a:cs typeface="Calibri" pitchFamily="34" charset="0"/>
              </a:rPr>
              <a:t>1. Совершенствовать товародвижение и нормализовать размеще­ние оборотных средств;</a:t>
            </a:r>
          </a:p>
          <a:p>
            <a:pPr indent="449263" algn="just"/>
            <a:r>
              <a:rPr lang="ru-RU" sz="2200" b="1">
                <a:latin typeface="Times New Roman" pitchFamily="18" charset="0"/>
                <a:cs typeface="Calibri" pitchFamily="34" charset="0"/>
              </a:rPr>
              <a:t>2. Ускорять воз­врат тары и сдачу тарособираюшим организациям;</a:t>
            </a:r>
          </a:p>
          <a:p>
            <a:pPr indent="449263" algn="just"/>
            <a:r>
              <a:rPr lang="ru-RU" sz="2200" b="1">
                <a:latin typeface="Times New Roman" pitchFamily="18" charset="0"/>
                <a:cs typeface="Calibri" pitchFamily="34" charset="0"/>
              </a:rPr>
              <a:t>3. Свести к минимуму запасы хозяйственных материалов, мало­ценных предметов, инвентаря, спец одежды на складе.</a:t>
            </a:r>
          </a:p>
        </p:txBody>
      </p:sp>
      <p:sp>
        <p:nvSpPr>
          <p:cNvPr id="15" name="Стрелка: изогнутая вверх 14">
            <a:extLst>
              <a:ext uri="{FF2B5EF4-FFF2-40B4-BE49-F238E27FC236}"/>
            </a:extLst>
          </p:cNvPr>
          <p:cNvSpPr/>
          <p:nvPr/>
        </p:nvSpPr>
        <p:spPr>
          <a:xfrm rot="10800000">
            <a:off x="1096963" y="760413"/>
            <a:ext cx="957262" cy="900112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: изогнутая 15">
            <a:extLst>
              <a:ext uri="{FF2B5EF4-FFF2-40B4-BE49-F238E27FC236}"/>
            </a:extLst>
          </p:cNvPr>
          <p:cNvSpPr/>
          <p:nvPr/>
        </p:nvSpPr>
        <p:spPr>
          <a:xfrm rot="5400000">
            <a:off x="9270207" y="661193"/>
            <a:ext cx="1041400" cy="900113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703263" y="0"/>
            <a:ext cx="10199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u="sng">
                <a:solidFill>
                  <a:schemeClr val="tx2"/>
                </a:solidFill>
                <a:latin typeface="Times New Roman" pitchFamily="18" charset="0"/>
                <a:cs typeface="Calibri" pitchFamily="34" charset="0"/>
              </a:rPr>
              <a:t>Экономическая эффективность мероприятий</a:t>
            </a:r>
            <a:endParaRPr lang="ru-RU" sz="6600" b="1" u="sng">
              <a:solidFill>
                <a:schemeClr val="tx2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438" y="1665288"/>
            <a:ext cx="9983787" cy="411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144059/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36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948</TotalTime>
  <Words>226</Words>
  <Application>Microsoft Office PowerPoint</Application>
  <PresentationFormat>Произвольный</PresentationFormat>
  <Paragraphs>77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Tw Cen MT</vt:lpstr>
      <vt:lpstr>Arial</vt:lpstr>
      <vt:lpstr>Calibri</vt:lpstr>
      <vt:lpstr>Times New Roman</vt:lpstr>
      <vt:lpstr>Капля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Аксёнка</dc:creator>
  <cp:lastModifiedBy>Cirx</cp:lastModifiedBy>
  <cp:revision>59</cp:revision>
  <dcterms:created xsi:type="dcterms:W3CDTF">2018-03-22T21:12:54Z</dcterms:created>
  <dcterms:modified xsi:type="dcterms:W3CDTF">2018-06-30T15:17:03Z</dcterms:modified>
</cp:coreProperties>
</file>